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92" r:id="rId2"/>
    <p:sldId id="261" r:id="rId3"/>
    <p:sldId id="262" r:id="rId4"/>
    <p:sldId id="263" r:id="rId5"/>
    <p:sldId id="264" r:id="rId6"/>
    <p:sldId id="266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8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8" r:id="rId28"/>
    <p:sldId id="289" r:id="rId29"/>
    <p:sldId id="291" r:id="rId30"/>
    <p:sldId id="293" r:id="rId31"/>
    <p:sldId id="300" r:id="rId32"/>
    <p:sldId id="258" r:id="rId33"/>
    <p:sldId id="301" r:id="rId34"/>
    <p:sldId id="259" r:id="rId35"/>
    <p:sldId id="290" r:id="rId36"/>
    <p:sldId id="302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ADDD"/>
    <a:srgbClr val="80AED0"/>
    <a:srgbClr val="80AEE6"/>
    <a:srgbClr val="80AEE0"/>
    <a:srgbClr val="80AEEA"/>
    <a:srgbClr val="00B0E6"/>
    <a:srgbClr val="00B0ED"/>
    <a:srgbClr val="80AED5"/>
    <a:srgbClr val="013E7F"/>
    <a:srgbClr val="7EA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5" autoAdjust="0"/>
    <p:restoredTop sz="93661" autoAdjust="0"/>
  </p:normalViewPr>
  <p:slideViewPr>
    <p:cSldViewPr>
      <p:cViewPr varScale="1">
        <p:scale>
          <a:sx n="66" d="100"/>
          <a:sy n="66" d="100"/>
        </p:scale>
        <p:origin x="5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100" d="100"/>
          <a:sy n="100" d="100"/>
        </p:scale>
        <p:origin x="246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AFB4EF5A-3E85-4D21-B912-F7DBD40365C8}" type="datetime1">
              <a:rPr lang="en-US"/>
              <a:pPr>
                <a:defRPr/>
              </a:pPr>
              <a:t>3/25/2019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A07F27FA-8F11-4222-9CF1-8562D74EE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90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F6D97-B4F4-4FC9-80FB-0A782C57BE63}" type="datetimeFigureOut">
              <a:rPr lang="en-US" smtClean="0"/>
              <a:pPr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C8DCC-A699-4726-B387-DEE03FDAAF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0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1EFB6826-B3ED-4798-B521-4B5857165F20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4008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685800" y="304800"/>
            <a:ext cx="8001000" cy="457200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762000" y="1066800"/>
            <a:ext cx="7543800" cy="4800600"/>
          </a:xfrm>
          <a:prstGeom prst="rect">
            <a:avLst/>
          </a:prstGeom>
        </p:spPr>
        <p:txBody>
          <a:bodyPr/>
          <a:lstStyle>
            <a:lvl1pPr>
              <a:buClrTx/>
              <a:defRPr sz="2400"/>
            </a:lvl1pPr>
            <a:lvl2pPr>
              <a:buClrTx/>
              <a:defRPr sz="2000"/>
            </a:lvl2pPr>
            <a:lvl3pPr>
              <a:buClrTx/>
              <a:defRPr sz="1800"/>
            </a:lvl3pPr>
            <a:lvl4pPr>
              <a:buClrTx/>
              <a:defRPr sz="1600"/>
            </a:lvl4pPr>
            <a:lvl5pPr>
              <a:buClrTx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19016256-A15E-472F-A44B-6D4C4106F6AD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4008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95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1"/>
            <a:ext cx="4038600" cy="480060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1"/>
            <a:ext cx="4038600" cy="480060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white">
          <a:xfrm>
            <a:off x="685800" y="304800"/>
            <a:ext cx="8001000" cy="457200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4008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6908C381-0B50-4C5E-ABC8-46BD068596A9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4008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364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8962"/>
            <a:ext cx="4040188" cy="395128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920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8962"/>
            <a:ext cx="4041775" cy="395128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 bwMode="white">
          <a:xfrm>
            <a:off x="685800" y="304800"/>
            <a:ext cx="8001000" cy="457200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48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 bwMode="white">
          <a:xfrm>
            <a:off x="685800" y="304800"/>
            <a:ext cx="8001000" cy="457200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47D42AC0-6820-488A-92DE-F6D746560CD7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4008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9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30D92E14-721C-4074-B8A7-1DBD9C77FDA3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4008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98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  <a:prstGeom prst="rect">
            <a:avLst/>
          </a:prstGeo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3180-A8E9-434C-9E58-BE7803009C76}" type="datetime1">
              <a:rPr lang="en-US" smtClean="0"/>
              <a:pPr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8E80-DDED-4E0A-A7AA-A3FE6FA3F07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761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64C94BE0-B807-4ECC-BD58-A2C4F6CFFEFE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4008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811" y="6083297"/>
            <a:ext cx="2667000" cy="54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 userDrawn="1"/>
        </p:nvGrpSpPr>
        <p:grpSpPr>
          <a:xfrm>
            <a:off x="457200" y="304800"/>
            <a:ext cx="8229600" cy="690499"/>
            <a:chOff x="457200" y="304800"/>
            <a:chExt cx="8229600" cy="690499"/>
          </a:xfrm>
        </p:grpSpPr>
        <p:sp>
          <p:nvSpPr>
            <p:cNvPr id="4" name="Rectangle 3"/>
            <p:cNvSpPr/>
            <p:nvPr userDrawn="1"/>
          </p:nvSpPr>
          <p:spPr>
            <a:xfrm>
              <a:off x="457200" y="877824"/>
              <a:ext cx="8229600" cy="117475"/>
            </a:xfrm>
            <a:prstGeom prst="rect">
              <a:avLst/>
            </a:prstGeom>
            <a:solidFill>
              <a:srgbClr val="73ADDD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457200" y="304800"/>
              <a:ext cx="8229600" cy="533400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E42D1A"/>
        </a:buClr>
        <a:buChar char="•"/>
        <a:defRPr sz="32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E42D1A"/>
        </a:buClr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E42D1A"/>
        </a:buClr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E42D1A"/>
        </a:buClr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E42D1A"/>
        </a:buClr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E42D1A"/>
        </a:buClr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E42D1A"/>
        </a:buClr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E42D1A"/>
        </a:buClr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E42D1A"/>
        </a:buClr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62626"/>
                </a:solidFill>
              </a:rPr>
              <a:t>Participants, Families, &amp; Community:</a:t>
            </a:r>
            <a:br>
              <a:rPr lang="en-US" sz="2800" b="1" dirty="0">
                <a:solidFill>
                  <a:srgbClr val="262626"/>
                </a:solidFill>
              </a:rPr>
            </a:br>
            <a:r>
              <a:rPr lang="en-US" sz="2800" b="1" dirty="0">
                <a:solidFill>
                  <a:srgbClr val="262626"/>
                </a:solidFill>
              </a:rPr>
              <a:t>Communicating About Change </a:t>
            </a:r>
            <a:br>
              <a:rPr lang="en-US" sz="2800" dirty="0">
                <a:solidFill>
                  <a:srgbClr val="262626"/>
                </a:solidFill>
              </a:rPr>
            </a:br>
            <a:br>
              <a:rPr lang="en-US" sz="2800" dirty="0">
                <a:solidFill>
                  <a:srgbClr val="262626"/>
                </a:solidFill>
              </a:rPr>
            </a:br>
            <a:r>
              <a:rPr lang="en-US" sz="2800" dirty="0">
                <a:solidFill>
                  <a:srgbClr val="262626"/>
                </a:solidFill>
              </a:rPr>
              <a:t>Jeannine Pavlak &amp; Corey Smith </a:t>
            </a:r>
            <a:br>
              <a:rPr lang="en-US" sz="2800" dirty="0">
                <a:solidFill>
                  <a:srgbClr val="262626"/>
                </a:solidFill>
              </a:rPr>
            </a:br>
            <a:r>
              <a:rPr lang="en-US" sz="2800" dirty="0">
                <a:solidFill>
                  <a:srgbClr val="262626"/>
                </a:solidFill>
              </a:rPr>
              <a:t>National Subject Matter Experts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19016256-A15E-472F-A44B-6D4C4106F6AD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35257" y="3886200"/>
            <a:ext cx="91398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Pennsylvania Employment First Bootcamp</a:t>
            </a:r>
          </a:p>
          <a:p>
            <a:pPr algn="ctr"/>
            <a:r>
              <a:rPr lang="en-US" sz="2800" dirty="0"/>
              <a:t>May 2017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1" dirty="0"/>
              <a:t>“Times They are a Changing”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US" sz="3200" dirty="0"/>
              <a:t>How to communicate the new reality?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How to blame it on the system, just the right amount?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How do we communicate how we are embracing the new reality?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The Value of Work and Community Integration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1" dirty="0"/>
              <a:t>The System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sz="3200" dirty="0"/>
              <a:t>The ADA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Olmstead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Employment First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WIOA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The Able Act</a:t>
            </a:r>
          </a:p>
          <a:p>
            <a:pPr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1" dirty="0"/>
              <a:t>“</a:t>
            </a:r>
            <a:r>
              <a:rPr lang="en-US" sz="3600" b="1" i="1" dirty="0"/>
              <a:t>The Why”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§"/>
            </a:pPr>
            <a:r>
              <a:rPr lang="en-US" sz="3200" dirty="0"/>
              <a:t>The average family loses $700,000 in projected income supporting a person with a disability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 Money is important to people trying to “lead an every day life”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 New SSA Work Incentives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The Able ACT 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We are not throwing people away </a:t>
            </a:r>
          </a:p>
          <a:p>
            <a:pPr>
              <a:buFont typeface="Wingdings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sz="3200" b="1" i="1" dirty="0"/>
              <a:t>The Why” (2)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US" sz="3200" dirty="0"/>
              <a:t>Helping People Escape Poverty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“Does all really mean all”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Retiring with a bigger Social Security check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001000" cy="609600"/>
          </a:xfrm>
        </p:spPr>
        <p:txBody>
          <a:bodyPr>
            <a:normAutofit/>
          </a:bodyPr>
          <a:lstStyle/>
          <a:p>
            <a:r>
              <a:rPr lang="en-US" sz="3200" b="1" i="1" dirty="0"/>
              <a:t>How Do People Know 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§"/>
            </a:pPr>
            <a:r>
              <a:rPr lang="en-US" sz="3200" dirty="0"/>
              <a:t>What are we known for in the community?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Great Employment Services?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Day Programs?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Residential Services?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Fund Raising?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Possibly rebranding employment services?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i="1" dirty="0"/>
              <a:t>How is This Going to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§"/>
            </a:pPr>
            <a:r>
              <a:rPr lang="en-US" sz="3200" dirty="0"/>
              <a:t>Present a plan that highlights how we are going to get better at helping people attain and maintain individualized employment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Not how we are going to quickly close programs and leave people with nothing to do</a:t>
            </a:r>
          </a:p>
          <a:p>
            <a:pPr>
              <a:buNone/>
            </a:pPr>
            <a:r>
              <a:rPr lang="en-US" sz="32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Your Stakeholders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8E80-DDED-4E0A-A7AA-A3FE6FA3F0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586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tx1"/>
                </a:solidFill>
              </a:rPr>
              <a:t>Identifying Your Stakeholders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4400" y="2057400"/>
            <a:ext cx="7086600" cy="381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 As a leader in your organization, you need to identify and consider all of your stakeholders. </a:t>
            </a:r>
          </a:p>
          <a:p>
            <a:pPr marL="0" indent="0">
              <a:buNone/>
            </a:pPr>
            <a:r>
              <a:rPr lang="en-US" sz="2400" dirty="0"/>
              <a:t>		</a:t>
            </a:r>
          </a:p>
          <a:p>
            <a:pPr marL="0" indent="0">
              <a:buNone/>
            </a:pPr>
            <a:r>
              <a:rPr lang="en-US" sz="2400" b="1" dirty="0"/>
              <a:t>		Invested </a:t>
            </a:r>
            <a:r>
              <a:rPr lang="en-US" sz="2400" b="1" dirty="0" err="1"/>
              <a:t>vs</a:t>
            </a:r>
            <a:r>
              <a:rPr lang="en-US" sz="2400" b="1" dirty="0"/>
              <a:t> Impacted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95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Invested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219200"/>
            <a:ext cx="7543801" cy="5029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i="1" dirty="0"/>
              <a:t>Those investing resources</a:t>
            </a:r>
          </a:p>
          <a:p>
            <a:pPr marL="0" indent="0">
              <a:buNone/>
            </a:pPr>
            <a:endParaRPr lang="en-US" sz="2000" i="1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/>
              <a:t>Funding Sources</a:t>
            </a:r>
            <a:r>
              <a:rPr lang="en-US" sz="2400" dirty="0"/>
              <a:t>: Government; Grants; Endowments; Donors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400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/>
              <a:t>Employees</a:t>
            </a:r>
            <a:r>
              <a:rPr lang="en-US" sz="2400" dirty="0"/>
              <a:t>, whether compensated or volunteer.  The best invest a lot of passion in their work.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400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/>
              <a:t>Partners</a:t>
            </a:r>
            <a:r>
              <a:rPr lang="en-US" sz="2400" dirty="0"/>
              <a:t>: Suppliers,  joint ventures and contracted parties who invest something in your organization. Whether it is components of your products or services that help you succeed, partners have a stake in the organization.</a:t>
            </a:r>
          </a:p>
          <a:p>
            <a:pPr marL="384048" lvl="2" indent="0">
              <a:spcBef>
                <a:spcPts val="0"/>
              </a:spcBef>
              <a:buNone/>
            </a:pPr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86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Impacted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524000"/>
            <a:ext cx="7543801" cy="4345094"/>
          </a:xfrm>
          <a:prstGeom prst="rect">
            <a:avLst/>
          </a:prstGeom>
        </p:spPr>
        <p:txBody>
          <a:bodyPr/>
          <a:lstStyle/>
          <a:p>
            <a:r>
              <a:rPr lang="en-US" b="1" i="1" dirty="0"/>
              <a:t>Those that are impacted by your decisions and actions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People you serve and their families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Families of those you employ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Community: physical and logical.  Physical - community surrounding you and logical -  the associations in the field- EMPLOYERS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Social Cause: how you impact social causes creates stakeholder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273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Non-Profit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26" name="Picture 2" descr="Nonprofit Stakeholders Cir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286000"/>
            <a:ext cx="406135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408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1" dirty="0"/>
              <a:t>Small Group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 </a:t>
            </a:r>
            <a:r>
              <a:rPr lang="en-US" altLang="en-US" b="1" dirty="0"/>
              <a:t>Top Three Targets:  </a:t>
            </a:r>
          </a:p>
          <a:p>
            <a:pPr marL="0" indent="0">
              <a:buNone/>
            </a:pPr>
            <a:r>
              <a:rPr lang="en-US" altLang="en-US" b="1" dirty="0"/>
              <a:t>For the purposes of your transformation efforts, who are the top three targets that you need to reach? [These are your “essential partners”]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22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Messaging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8E80-DDED-4E0A-A7AA-A3FE6FA3F07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27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Creating your Messaging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4400" y="1524000"/>
            <a:ext cx="7086600" cy="4343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messaging strategy is how you as a leader talk to all people.  The message should be consistent and transparent and used as a tool to build trust.</a:t>
            </a:r>
          </a:p>
          <a:p>
            <a:pPr marL="457200" lvl="1" indent="0">
              <a:buNone/>
            </a:pPr>
            <a:endParaRPr lang="en-US" sz="2200" dirty="0"/>
          </a:p>
          <a:p>
            <a:pPr marL="384048" lvl="2" indent="0">
              <a:buNone/>
            </a:pPr>
            <a:r>
              <a:rPr lang="en-US" sz="2000" b="1" i="1" dirty="0"/>
              <a:t>Ask yourself first, What is motivating us to change?</a:t>
            </a:r>
          </a:p>
          <a:p>
            <a:pPr marL="384048" lvl="2" indent="0">
              <a:buNone/>
            </a:pPr>
            <a:endParaRPr lang="en-US" sz="2000" dirty="0"/>
          </a:p>
          <a:p>
            <a:pPr marL="384048" lvl="2" indent="0">
              <a:buNone/>
            </a:pPr>
            <a:r>
              <a:rPr lang="en-US" sz="2000" dirty="0"/>
              <a:t>The message created around this must be consistent throughout the organization, including how employees communicate.</a:t>
            </a:r>
          </a:p>
          <a:p>
            <a:pPr marL="384048" lvl="2" indent="0">
              <a:buNone/>
            </a:pPr>
            <a:endParaRPr lang="en-US" sz="2000" dirty="0"/>
          </a:p>
          <a:p>
            <a:pPr marL="384048" lvl="2" indent="0">
              <a:buNone/>
            </a:pPr>
            <a:endParaRPr lang="en-US" sz="2000" dirty="0"/>
          </a:p>
          <a:p>
            <a:pPr marL="227013" indent="-227013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227013" indent="-227013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227013" indent="-227013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79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Creating your Messaging Strategy </a:t>
            </a:r>
            <a:r>
              <a:rPr lang="en-US" b="1" i="1" dirty="0" err="1"/>
              <a:t>con’t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371600"/>
            <a:ext cx="7543801" cy="449749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Message should be pre-emptive and focus on the benefits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Message should be informational and focus on facts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Message needs to be credible and decrease perception of risk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79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Communicating with Individuals and Families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/>
          <a:lstStyle/>
          <a:p>
            <a:pPr>
              <a:buFont typeface="Wingdings" charset="2"/>
              <a:buChar char="§"/>
            </a:pPr>
            <a:r>
              <a:rPr lang="en-US" dirty="0"/>
              <a:t>We are going to get better at helping people get good jobs?</a:t>
            </a:r>
          </a:p>
          <a:p>
            <a:pPr>
              <a:buFont typeface="Wingdings" charset="2"/>
              <a:buChar char="§"/>
            </a:pPr>
            <a:r>
              <a:rPr lang="en-US" dirty="0"/>
              <a:t>We are going to help more people get jobs? </a:t>
            </a:r>
          </a:p>
          <a:p>
            <a:pPr>
              <a:buFont typeface="Wingdings" charset="2"/>
              <a:buChar char="§"/>
            </a:pPr>
            <a:r>
              <a:rPr lang="en-US" dirty="0"/>
              <a:t>Who is interested in getting a job?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i="1" dirty="0"/>
              <a:t>Strategy For Sharing Your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295400"/>
            <a:ext cx="7543801" cy="4573694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/>
              <a:t>Decide which channels will be most effective- HOW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/>
              <a:t>Determine your audience and how and when they will best receive information- WHO &amp; WHEN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/>
              <a:t>Make it relevant to that stakeholder group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/>
              <a:t>Anticipate concerns and questions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/>
              <a:t> Seek mutual understanding and identify mutually beneficial solutions.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/>
              <a:t> Focus on the future: Emphasize what can be done by sharing data and success stories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588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04800"/>
            <a:ext cx="7543800" cy="1450757"/>
          </a:xfrm>
        </p:spPr>
        <p:txBody>
          <a:bodyPr>
            <a:normAutofit/>
          </a:bodyPr>
          <a:lstStyle/>
          <a:p>
            <a:r>
              <a:rPr lang="en-US" sz="4000" b="1" i="1" dirty="0"/>
              <a:t>Strategy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Community Conversations</a:t>
            </a:r>
          </a:p>
          <a:p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Focus Groups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Open Forums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Business Networking International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5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/>
          </p:cNvSpPr>
          <p:nvPr>
            <p:ph type="title"/>
          </p:nvPr>
        </p:nvSpPr>
        <p:spPr>
          <a:xfrm>
            <a:off x="594359" y="228600"/>
            <a:ext cx="8001000" cy="457200"/>
          </a:xfrm>
        </p:spPr>
        <p:txBody>
          <a:bodyPr>
            <a:noAutofit/>
          </a:bodyPr>
          <a:lstStyle/>
          <a:p>
            <a:r>
              <a:rPr lang="en-US" altLang="en-US" sz="3200" b="1" i="1" dirty="0"/>
              <a:t>World Café Process</a:t>
            </a:r>
          </a:p>
        </p:txBody>
      </p:sp>
      <p:sp>
        <p:nvSpPr>
          <p:cNvPr id="201731" name="Rectangle 3"/>
          <p:cNvSpPr>
            <a:spLocks noGrp="1"/>
          </p:cNvSpPr>
          <p:nvPr>
            <p:ph idx="4294967295"/>
          </p:nvPr>
        </p:nvSpPr>
        <p:spPr>
          <a:xfrm>
            <a:off x="822959" y="1219200"/>
            <a:ext cx="7543801" cy="46498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sz="2000" b="1" dirty="0">
                <a:latin typeface="Arial" panose="020B0604020202020204" pitchFamily="34" charset="0"/>
              </a:rPr>
              <a:t>5-8 participants sit at café style tables with already established questions</a:t>
            </a:r>
          </a:p>
          <a:p>
            <a:pPr marL="171450" indent="-171450">
              <a:lnSpc>
                <a:spcPct val="80000"/>
              </a:lnSpc>
              <a:spcBef>
                <a:spcPts val="1163"/>
              </a:spcBef>
              <a:buFont typeface="Wingdings" panose="05000000000000000000" pitchFamily="2" charset="2"/>
              <a:buChar char="§"/>
            </a:pPr>
            <a:r>
              <a:rPr lang="en-US" altLang="en-US" sz="2000" b="1" dirty="0">
                <a:latin typeface="Arial" panose="020B0604020202020204" pitchFamily="34" charset="0"/>
              </a:rPr>
              <a:t>Every café </a:t>
            </a:r>
            <a:r>
              <a:rPr lang="en-US" altLang="en-US" sz="2000" dirty="0">
                <a:latin typeface="Arial" panose="020B0604020202020204" pitchFamily="34" charset="0"/>
              </a:rPr>
              <a:t>table has a host who remains at the table </a:t>
            </a:r>
          </a:p>
          <a:p>
            <a:pPr marL="171450" indent="-171450">
              <a:lnSpc>
                <a:spcPct val="80000"/>
              </a:lnSpc>
              <a:spcBef>
                <a:spcPts val="1163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Arial" panose="020B0604020202020204" pitchFamily="34" charset="0"/>
              </a:rPr>
              <a:t>People travel to various tables engaging in conversations lasting for about 15-20 minutes</a:t>
            </a:r>
          </a:p>
          <a:p>
            <a:pPr marL="171450" indent="-171450">
              <a:lnSpc>
                <a:spcPct val="80000"/>
              </a:lnSpc>
              <a:spcBef>
                <a:spcPts val="1163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Arial" panose="020B0604020202020204" pitchFamily="34" charset="0"/>
              </a:rPr>
              <a:t>People listen and share insights and ideas </a:t>
            </a:r>
          </a:p>
          <a:p>
            <a:pPr marL="171450" indent="-171450">
              <a:lnSpc>
                <a:spcPct val="80000"/>
              </a:lnSpc>
              <a:spcBef>
                <a:spcPts val="1163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Arial" panose="020B0604020202020204" pitchFamily="34" charset="0"/>
              </a:rPr>
              <a:t>When the first round is completed everyone (but the host) travels to a new café table</a:t>
            </a:r>
          </a:p>
          <a:p>
            <a:pPr marL="171450" indent="-171450">
              <a:lnSpc>
                <a:spcPct val="80000"/>
              </a:lnSpc>
              <a:spcBef>
                <a:spcPts val="1163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Arial" panose="020B0604020202020204" pitchFamily="34" charset="0"/>
              </a:rPr>
              <a:t>Travelers begin to synthesize their discoveries and sometimes a deeper question emerges </a:t>
            </a:r>
          </a:p>
          <a:p>
            <a:pPr marL="171450" indent="-171450">
              <a:lnSpc>
                <a:spcPct val="80000"/>
              </a:lnSpc>
              <a:spcBef>
                <a:spcPts val="1163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Arial" panose="020B0604020202020204" pitchFamily="34" charset="0"/>
              </a:rPr>
              <a:t>At the end, members share collective discoveries and insights as a whole group in a town meeting called “Harvesting” </a:t>
            </a:r>
          </a:p>
          <a:p>
            <a:pPr marL="171450" indent="-171450">
              <a:lnSpc>
                <a:spcPct val="80000"/>
              </a:lnSpc>
              <a:spcBef>
                <a:spcPts val="1163"/>
              </a:spcBef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Arial" panose="020B0604020202020204" pitchFamily="34" charset="0"/>
              </a:rPr>
              <a:t>The result is a sense of the larger whole, new possibilities for action emerge.</a:t>
            </a:r>
          </a:p>
          <a:p>
            <a:pPr>
              <a:lnSpc>
                <a:spcPct val="80000"/>
              </a:lnSpc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31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600200" y="287339"/>
            <a:ext cx="2743200" cy="8556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Photos</a:t>
            </a:r>
          </a:p>
        </p:txBody>
      </p:sp>
      <p:pic>
        <p:nvPicPr>
          <p:cNvPr id="3" name="Picture 2" descr="An image including four pictures from a recent meeting. The largest picture has four individuals sitting at a table drawing on a white cloth that covers the table. Each person is labeled with one person being a job seeker, one an agency staff person, one a VR counselor, and the final person being a paren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998" y="1328746"/>
            <a:ext cx="6316003" cy="42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47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i="1" dirty="0"/>
              <a:t>Why A World Cafe?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219200"/>
            <a:ext cx="7543801" cy="4649894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Provides a vehicle for launching community-wide efforts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Identifies new (undiscovered) allies  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Uncovers untapped resources and opportunities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Focuses on local assets and community pride, rather than deficits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Generates creative ideas from a broad spectrum of community members on ways to overcome barriers, begin new initiatives and develop partnerships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Develops a list of “first steps” that moves participants from discussion to action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31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i="1" dirty="0"/>
              <a:t>Why A Focus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295400"/>
            <a:ext cx="7543801" cy="4573694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Gather opinions, beliefs, and attitudes about issues of interest to your organization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Test your assumptions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Encourage discussion about a particular topic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Build excitement from a combination of participants' comments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Provide an opportunity for others to learn more about a topic or issue.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69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i="1" dirty="0"/>
              <a:t>Why A Public Forum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219200"/>
            <a:ext cx="7543801" cy="4649894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Give people of diverse backgrounds a chance to express their views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As a first step toward understanding the community's needs and resources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They can offer your group valuable insights into the community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They can provide a database for guiding and explaining actions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They can help link your group with people who are able and willing to help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They can provide the group with feedback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26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Communicating the Change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8E80-DDED-4E0A-A7AA-A3FE6FA3F07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96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i="1" dirty="0"/>
              <a:t>Communication with Individuals and Families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371600"/>
            <a:ext cx="7543801" cy="4497494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Explain the changing landscape and Employment First legislation which may have prompted a change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Explain why community integration and employment is the better choice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Allow individuals and families to express their hopes and fears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Describe what employment services will look like – Be clear about what will and won’t change- explain how this is going to work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Keep open and regular communication</a:t>
            </a:r>
          </a:p>
          <a:p>
            <a:pPr marL="1471400" lvl="8" indent="0">
              <a:buNone/>
            </a:pPr>
            <a:r>
              <a:rPr lang="en-US" sz="2400" dirty="0"/>
              <a:t>	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42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Strategies for Individuals and Families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Introduce families to others whose child is employed in the community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Start a peer support group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Share success stories often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Begin Person Centered Planning and Futures Planning, if not already being done.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118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i="1" dirty="0"/>
              <a:t>Communicating with Staff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US" sz="3200" dirty="0"/>
              <a:t>Why?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Because it is the right thing to do!!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The system made me do it!!!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New EXCITING opportunities for those who are interested</a:t>
            </a:r>
          </a:p>
          <a:p>
            <a:pPr>
              <a:buFont typeface="Wingdings" charset="2"/>
              <a:buChar char="§"/>
            </a:pPr>
            <a:r>
              <a:rPr lang="en-US" sz="3200" dirty="0"/>
              <a:t>How will this effect my job?</a:t>
            </a:r>
          </a:p>
          <a:p>
            <a:pPr>
              <a:buFont typeface="Wingdings" charset="2"/>
              <a:buChar char="§"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Employer Engagement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You Need To know?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8E80-DDED-4E0A-A7AA-A3FE6FA3F07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408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 dirty="0"/>
              <a:t>Two Worlds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72357"/>
            <a:ext cx="3703320" cy="736282"/>
          </a:xfrm>
        </p:spPr>
        <p:txBody>
          <a:bodyPr/>
          <a:lstStyle/>
          <a:p>
            <a:pPr algn="ctr"/>
            <a:r>
              <a:rPr lang="en-US" dirty="0"/>
              <a:t>Human Services</a:t>
            </a:r>
          </a:p>
        </p:txBody>
      </p:sp>
      <p:pic>
        <p:nvPicPr>
          <p:cNvPr id="8" name="Content Placeholder 7" descr="Image of assorted painted rocks" title="Image of Painted Rocks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2878248"/>
            <a:ext cx="2525031" cy="215095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828800"/>
            <a:ext cx="4041775" cy="779839"/>
          </a:xfrm>
        </p:spPr>
        <p:txBody>
          <a:bodyPr/>
          <a:lstStyle/>
          <a:p>
            <a:pPr algn="ctr"/>
            <a:r>
              <a:rPr lang="en-US" dirty="0"/>
              <a:t>Business</a:t>
            </a:r>
          </a:p>
        </p:txBody>
      </p:sp>
      <p:pic>
        <p:nvPicPr>
          <p:cNvPr id="9" name="Content Placeholder 8" descr="graphic image that reads employee needs and employer expectations" title="Image of graphic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638" y="2514600"/>
            <a:ext cx="2590800" cy="2432222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EE088E80-DDED-4E0A-A7AA-A3FE6FA3F07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923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 dirty="0"/>
              <a:t>Employer Engagement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en-US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800" dirty="0"/>
              <a:t>Know your networks and the networks of those around you-Who do you already have relationships with?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800" dirty="0"/>
              <a:t>How will your staff approach employers-Prepare them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800" dirty="0"/>
              <a:t>Employers want to hear their ROI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800" dirty="0"/>
              <a:t>Consider developing an ”Active Employer Council”</a:t>
            </a:r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19016256-A15E-472F-A44B-6D4C4106F6AD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57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z="3200" i="1" dirty="0"/>
              <a:t>Developing an Active Employer Council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charset="2"/>
              <a:buChar char="§"/>
            </a:pPr>
            <a:endParaRPr lang="en-US" dirty="0"/>
          </a:p>
          <a:p>
            <a:pPr>
              <a:buFont typeface="Wingdings" charset="2"/>
              <a:buChar char="§"/>
            </a:pPr>
            <a:endParaRPr lang="en-US" dirty="0"/>
          </a:p>
          <a:p>
            <a:pPr>
              <a:buFont typeface="Wingdings" charset="2"/>
              <a:buChar char="§"/>
            </a:pPr>
            <a:r>
              <a:rPr lang="en-US" sz="2800" dirty="0"/>
              <a:t>Use your Board of Directors to help find small businesses</a:t>
            </a:r>
          </a:p>
          <a:p>
            <a:pPr>
              <a:buFont typeface="Wingdings" charset="2"/>
              <a:buChar char="§"/>
            </a:pPr>
            <a:r>
              <a:rPr lang="en-US" sz="2800" dirty="0"/>
              <a:t>Use an agencies list of accounts payable</a:t>
            </a:r>
          </a:p>
          <a:p>
            <a:pPr>
              <a:buFont typeface="Wingdings" charset="2"/>
              <a:buChar char="§"/>
            </a:pPr>
            <a:r>
              <a:rPr lang="en-US" sz="2800" dirty="0"/>
              <a:t>Invite small businesses that you work with now to connect with other businesses</a:t>
            </a:r>
          </a:p>
          <a:p>
            <a:pPr>
              <a:buFont typeface="Wingdings" charset="2"/>
              <a:buChar char="§"/>
            </a:pPr>
            <a:r>
              <a:rPr lang="en-US" sz="2800" dirty="0"/>
              <a:t>Help these small businesses connect and expand commerce. 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A9AF69DB-14BC-449D-BC99-F24B05F8046E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008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i="1" dirty="0"/>
              <a:t>What Do Employers Say About Customized Employment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Saved them money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Improved morale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More Efficient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Helped meet goals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“Employees they could count on”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19016256-A15E-472F-A44B-6D4C4106F6AD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136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dirty="0"/>
              <a:t>Begin Planning early</a:t>
            </a:r>
          </a:p>
          <a:p>
            <a:r>
              <a:rPr lang="en-US" sz="2400" dirty="0"/>
              <a:t>Actively involve families and other stakeholders</a:t>
            </a:r>
          </a:p>
          <a:p>
            <a:r>
              <a:rPr lang="en-US" sz="2400" dirty="0"/>
              <a:t>Engage </a:t>
            </a:r>
            <a:r>
              <a:rPr lang="en-US" sz="2400" dirty="0" err="1"/>
              <a:t>busine</a:t>
            </a:r>
            <a:endParaRPr lang="en-US" sz="2400" dirty="0"/>
          </a:p>
          <a:p>
            <a:r>
              <a:rPr lang="en-US" sz="2400" dirty="0" err="1"/>
              <a:t>ss</a:t>
            </a:r>
            <a:r>
              <a:rPr lang="en-US" sz="2400" dirty="0"/>
              <a:t> community</a:t>
            </a:r>
          </a:p>
          <a:p>
            <a:r>
              <a:rPr lang="en-US" sz="2400" dirty="0"/>
              <a:t>Capitalize on Community Involvement</a:t>
            </a:r>
          </a:p>
          <a:p>
            <a:r>
              <a:rPr lang="en-US" sz="2400" dirty="0"/>
              <a:t>Draw in other formal support systems and agencies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white">
          <a:xfrm>
            <a:off x="454925" y="228600"/>
            <a:ext cx="8001000" cy="457200"/>
          </a:xfrm>
        </p:spPr>
        <p:txBody>
          <a:bodyPr/>
          <a:lstStyle/>
          <a:p>
            <a:r>
              <a:rPr lang="en-US" i="1" dirty="0"/>
              <a:t>Final Thoughts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4BFAB8-0757-40E7-A5D8-31838F749C16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7" name="Content Placeholder 7" descr="Picture of a lightbub.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0" y="2114550"/>
            <a:ext cx="2857500" cy="2857500"/>
          </a:xfrm>
        </p:spPr>
      </p:pic>
    </p:spTree>
    <p:extLst>
      <p:ext uri="{BB962C8B-B14F-4D97-AF65-F5344CB8AC3E}">
        <p14:creationId xmlns:p14="http://schemas.microsoft.com/office/powerpoint/2010/main" val="420931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i="1" dirty="0"/>
              <a:t>Small Group Exercise: You Pick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2959" y="1371600"/>
            <a:ext cx="7863841" cy="495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31775" lvl="8" indent="-231775">
              <a:spcBef>
                <a:spcPts val="1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  <a:tabLst>
                <a:tab pos="231775" algn="l"/>
              </a:tabLst>
            </a:pPr>
            <a:r>
              <a:rPr lang="en-US" sz="2800" dirty="0"/>
              <a:t>Share a challenging communication issue you have had with parents/family members and clients. What feedback can the group provide?  </a:t>
            </a:r>
          </a:p>
          <a:p>
            <a:pPr marL="231775" lvl="8" indent="-231775">
              <a:spcBef>
                <a:spcPts val="1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  <a:tabLst>
                <a:tab pos="231775" algn="l"/>
              </a:tabLst>
            </a:pPr>
            <a:r>
              <a:rPr lang="en-US" sz="2800" dirty="0"/>
              <a:t>How can we best listen to our stakeholders during the transformation process?</a:t>
            </a:r>
          </a:p>
          <a:p>
            <a:pPr marL="231775" indent="-231775">
              <a:buFont typeface="Arial" panose="020B0604020202020204" pitchFamily="34" charset="0"/>
              <a:buChar char="•"/>
              <a:tabLst>
                <a:tab pos="231775" algn="l"/>
              </a:tabLst>
            </a:pPr>
            <a:r>
              <a:rPr lang="en-US" sz="2800" dirty="0"/>
              <a:t>How can we empower these stakeholders as part of the transformation process?</a:t>
            </a:r>
          </a:p>
          <a:p>
            <a:pPr marL="231775" indent="-231775">
              <a:buFont typeface="Arial" panose="020B0604020202020204" pitchFamily="34" charset="0"/>
              <a:buChar char="•"/>
              <a:tabLst>
                <a:tab pos="231775" algn="l"/>
              </a:tabLst>
            </a:pPr>
            <a:r>
              <a:rPr lang="en-US" sz="2800" dirty="0"/>
              <a:t>How can we generate excitement and enthusiasm?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092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Jeannine </a:t>
            </a:r>
            <a:r>
              <a:rPr lang="en-US" dirty="0" err="1"/>
              <a:t>Pavlak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jeannine.pavlak@nebaworks.com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Corey Smith</a:t>
            </a:r>
          </a:p>
          <a:p>
            <a:pPr marL="0" indent="0" algn="ctr">
              <a:buNone/>
            </a:pPr>
            <a:r>
              <a:rPr lang="en-US" dirty="0"/>
              <a:t>Senior Consultant, Griffin-</a:t>
            </a:r>
            <a:r>
              <a:rPr lang="en-US" dirty="0" err="1"/>
              <a:t>Hammis</a:t>
            </a:r>
            <a:r>
              <a:rPr lang="en-US" dirty="0"/>
              <a:t> Associates Inc.</a:t>
            </a:r>
          </a:p>
          <a:p>
            <a:pPr marL="0" indent="0" algn="ctr">
              <a:buNone/>
            </a:pPr>
            <a:r>
              <a:rPr lang="en-US" dirty="0"/>
              <a:t>csmith@griffinhammis.com</a:t>
            </a:r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19016256-A15E-472F-A44B-6D4C4106F6AD}" type="datetime1">
              <a:rPr lang="en-US" smtClean="0"/>
              <a:pPr>
                <a:defRPr/>
              </a:pPr>
              <a:t>3/25/2019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0265E95-77F9-457A-9EE3-4D9004F83F9A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5580"/>
      </p:ext>
    </p:extLst>
  </p:cSld>
  <p:clrMapOvr>
    <a:masterClrMapping/>
  </p:clrMapOvr>
</p:sld>
</file>

<file path=ppt/theme/theme1.xml><?xml version="1.0" encoding="utf-8"?>
<a:theme xmlns:a="http://schemas.openxmlformats.org/drawingml/2006/main" name="DHS Presentations Template 1v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_122246.potx [Read-Only]" id="{A1E15ED2-C7F0-446A-A477-B4E7D9FB8BE6}" vid="{E19C73C5-492F-4E78-9455-AA948E4669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3307</TotalTime>
  <Words>1260</Words>
  <Application>Microsoft Office PowerPoint</Application>
  <PresentationFormat>On-screen Show (4:3)</PresentationFormat>
  <Paragraphs>237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ＭＳ Ｐゴシック</vt:lpstr>
      <vt:lpstr>Arial</vt:lpstr>
      <vt:lpstr>Calibri</vt:lpstr>
      <vt:lpstr>Wingdings</vt:lpstr>
      <vt:lpstr>DHS Presentations Template 1v3</vt:lpstr>
      <vt:lpstr>PowerPoint Presentation</vt:lpstr>
      <vt:lpstr>“Times They are a Changing”</vt:lpstr>
      <vt:lpstr>The System Why</vt:lpstr>
      <vt:lpstr>“The Why”</vt:lpstr>
      <vt:lpstr>“The Why” (2) </vt:lpstr>
      <vt:lpstr>How Do People Know Us?</vt:lpstr>
      <vt:lpstr>How is This Going to Work?</vt:lpstr>
      <vt:lpstr>Identifying Your Stakeholders</vt:lpstr>
      <vt:lpstr>Identifying Your Stakeholders </vt:lpstr>
      <vt:lpstr>Invested Stakeholders</vt:lpstr>
      <vt:lpstr>Impacted Stakeholders</vt:lpstr>
      <vt:lpstr>Non-Profit Stakeholders</vt:lpstr>
      <vt:lpstr>Small Group Exercise</vt:lpstr>
      <vt:lpstr>Messaging Strategy</vt:lpstr>
      <vt:lpstr>Creating your Messaging Strategy</vt:lpstr>
      <vt:lpstr>Creating your Messaging Strategy con’t</vt:lpstr>
      <vt:lpstr>Communicating with Individuals and Families </vt:lpstr>
      <vt:lpstr>Strategy For Sharing Your Message</vt:lpstr>
      <vt:lpstr>Strategy Options</vt:lpstr>
      <vt:lpstr>World Café Process</vt:lpstr>
      <vt:lpstr>Photos</vt:lpstr>
      <vt:lpstr>Why A World Cafe?</vt:lpstr>
      <vt:lpstr>Why A Focus Group</vt:lpstr>
      <vt:lpstr>Why A Public Forum</vt:lpstr>
      <vt:lpstr>Communicating the Change</vt:lpstr>
      <vt:lpstr>Communication with Individuals and Families</vt:lpstr>
      <vt:lpstr>Strategies for Individuals and Families</vt:lpstr>
      <vt:lpstr>Communicating with Staff</vt:lpstr>
      <vt:lpstr>Employer Engagement</vt:lpstr>
      <vt:lpstr>Two Worlds</vt:lpstr>
      <vt:lpstr>Employer Engagement Strategies</vt:lpstr>
      <vt:lpstr>Developing an Active Employer Council</vt:lpstr>
      <vt:lpstr>What Do Employers Say About Customized Employment</vt:lpstr>
      <vt:lpstr>Final Thoughts</vt:lpstr>
      <vt:lpstr>Small Group Exercise: You Pick</vt:lpstr>
      <vt:lpstr>Contact Information</vt:lpstr>
    </vt:vector>
  </TitlesOfParts>
  <Company>KPMG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West</dc:creator>
  <cp:lastModifiedBy>Hightower, Anthony</cp:lastModifiedBy>
  <cp:revision>20</cp:revision>
  <cp:lastPrinted>2009-01-26T15:49:04Z</cp:lastPrinted>
  <dcterms:created xsi:type="dcterms:W3CDTF">2017-05-05T03:13:49Z</dcterms:created>
  <dcterms:modified xsi:type="dcterms:W3CDTF">2019-03-25T19:55:58Z</dcterms:modified>
</cp:coreProperties>
</file>